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3"/>
    <p:sldId id="259" r:id="rId4"/>
    <p:sldId id="261" r:id="rId5"/>
    <p:sldId id="262" r:id="rId6"/>
    <p:sldId id="280" r:id="rId7"/>
    <p:sldId id="263" r:id="rId8"/>
    <p:sldId id="264" r:id="rId9"/>
    <p:sldId id="275" r:id="rId10"/>
    <p:sldId id="266" r:id="rId11"/>
    <p:sldId id="281" r:id="rId12"/>
    <p:sldId id="282" r:id="rId13"/>
    <p:sldId id="283" r:id="rId14"/>
    <p:sldId id="284" r:id="rId15"/>
    <p:sldId id="285" r:id="rId16"/>
    <p:sldId id="294" r:id="rId17"/>
    <p:sldId id="286" r:id="rId18"/>
    <p:sldId id="291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AFD24D"/>
    <a:srgbClr val="1E6FA8"/>
    <a:srgbClr val="6AC5DC"/>
    <a:srgbClr val="86B541"/>
    <a:srgbClr val="FAA50A"/>
    <a:srgbClr val="F75910"/>
    <a:srgbClr val="B2B2B2"/>
    <a:srgbClr val="20202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258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2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image" Target="../media/image24.jpeg"/><Relationship Id="rId3" Type="http://schemas.openxmlformats.org/officeDocument/2006/relationships/tags" Target="../tags/tag2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image" Target="../media/image25.png"/><Relationship Id="rId3" Type="http://schemas.openxmlformats.org/officeDocument/2006/relationships/tags" Target="../tags/tag26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tags" Target="../tags/tag28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image" Target="../media/image28.png"/><Relationship Id="rId3" Type="http://schemas.openxmlformats.org/officeDocument/2006/relationships/tags" Target="../tags/tag30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3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image" Target="../media/image31.png"/><Relationship Id="rId3" Type="http://schemas.openxmlformats.org/officeDocument/2006/relationships/tags" Target="../tags/tag3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4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image" Target="../media/image9.jpeg"/><Relationship Id="rId3" Type="http://schemas.openxmlformats.org/officeDocument/2006/relationships/tags" Target="../tags/tag1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image" Target="../media/image4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1.xml"/><Relationship Id="rId7" Type="http://schemas.openxmlformats.org/officeDocument/2006/relationships/image" Target="../media/image20.png"/><Relationship Id="rId6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ppt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276860"/>
            <a:ext cx="12210415" cy="7127875"/>
          </a:xfrm>
          <a:prstGeom prst="rect">
            <a:avLst/>
          </a:prstGeom>
        </p:spPr>
      </p:pic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2"/>
          <a:srcRect l="4198" t="3429" r="79096" b="86855"/>
          <a:stretch>
            <a:fillRect/>
          </a:stretch>
        </p:blipFill>
        <p:spPr>
          <a:xfrm>
            <a:off x="746760" y="106045"/>
            <a:ext cx="1361440" cy="5600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08345" y="2905760"/>
            <a:ext cx="60178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案例分析</a:t>
            </a:r>
            <a:endParaRPr lang="zh-CN" altLang="en-US" sz="5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 descr="状元烧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85" y="2001520"/>
            <a:ext cx="4156075" cy="199263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5406390" y="3929380"/>
            <a:ext cx="457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图片 11" descr="ppt模板2-1"/>
          <p:cNvPicPr>
            <a:picLocks noChangeAspect="1"/>
          </p:cNvPicPr>
          <p:nvPr/>
        </p:nvPicPr>
        <p:blipFill>
          <a:blip r:embed="rId4"/>
          <a:srcRect l="-543" t="93037"/>
          <a:stretch>
            <a:fillRect/>
          </a:stretch>
        </p:blipFill>
        <p:spPr>
          <a:xfrm>
            <a:off x="-83185" y="6468745"/>
            <a:ext cx="12284075" cy="382270"/>
          </a:xfrm>
          <a:prstGeom prst="rect">
            <a:avLst/>
          </a:prstGeom>
        </p:spPr>
      </p:pic>
      <p:sp>
        <p:nvSpPr>
          <p:cNvPr id="13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9519920" y="634301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7285" y="3994150"/>
            <a:ext cx="2355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活动时间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04130" y="4700905"/>
            <a:ext cx="4580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>
                    <a:lumMod val="50000"/>
                  </a:schemeClr>
                </a:solidFill>
              </a:rPr>
              <a:t>2019年7月10到7月14日</a:t>
            </a:r>
            <a:endParaRPr lang="zh-CN" altLang="en-US" sz="3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6870" y="1859280"/>
            <a:ext cx="79673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000"/>
              <a:t>再就是说一下这个微信红包技术，</a:t>
            </a:r>
            <a:endParaRPr lang="zh-CN" altLang="en-US" sz="2000"/>
          </a:p>
          <a:p>
            <a:pPr>
              <a:lnSpc>
                <a:spcPct val="160000"/>
              </a:lnSpc>
            </a:pPr>
            <a:r>
              <a:rPr lang="zh-CN" altLang="en-US" sz="2000"/>
              <a:t>在转发集赞的文章里面插入一个红包链接，</a:t>
            </a:r>
            <a:endParaRPr lang="zh-CN" altLang="en-US" sz="2000"/>
          </a:p>
          <a:p>
            <a:pPr>
              <a:lnSpc>
                <a:spcPct val="160000"/>
              </a:lnSpc>
            </a:pPr>
            <a:r>
              <a:rPr lang="zh-CN" altLang="en-US" sz="2000"/>
              <a:t>点击链接转发文章就能获得现金红包奖励。</a:t>
            </a:r>
            <a:endParaRPr lang="zh-CN" altLang="en-US" sz="2000"/>
          </a:p>
          <a:p>
            <a:pPr>
              <a:lnSpc>
                <a:spcPct val="160000"/>
              </a:lnSpc>
            </a:pPr>
            <a:r>
              <a:rPr lang="zh-CN" altLang="en-US" sz="2000"/>
              <a:t>以前我们做活动可能只有集赞，</a:t>
            </a:r>
            <a:endParaRPr lang="zh-CN" altLang="en-US" sz="2000"/>
          </a:p>
          <a:p>
            <a:pPr>
              <a:lnSpc>
                <a:spcPct val="160000"/>
              </a:lnSpc>
            </a:pPr>
            <a:r>
              <a:rPr lang="zh-CN" altLang="en-US" sz="2000"/>
              <a:t>但是对于没有需求或者距离较远的客户就会不进行转发，</a:t>
            </a:r>
            <a:endParaRPr lang="zh-CN" altLang="en-US" sz="2000"/>
          </a:p>
          <a:p>
            <a:pPr>
              <a:lnSpc>
                <a:spcPct val="160000"/>
              </a:lnSpc>
            </a:pPr>
            <a:r>
              <a:rPr lang="zh-CN" altLang="en-US" sz="2000"/>
              <a:t>但是加入红包可以带动这一部分的人进行活动的推广，增加宣传力度。</a:t>
            </a:r>
            <a:endParaRPr lang="zh-CN" altLang="en-US" sz="2000"/>
          </a:p>
        </p:txBody>
      </p:sp>
      <p:pic>
        <p:nvPicPr>
          <p:cNvPr id="10" name="图片 9" descr="微信图片_201907141400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5" y="382270"/>
            <a:ext cx="2988945" cy="5978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微信红包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5"/>
          <a:srcRect l="3393" t="12000" r="6554" b="16814"/>
          <a:stretch>
            <a:fillRect/>
          </a:stretch>
        </p:blipFill>
        <p:spPr>
          <a:xfrm>
            <a:off x="1266825" y="5694045"/>
            <a:ext cx="6656705" cy="66675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6"/>
          <a:srcRect l="29489" t="31778" r="2298" b="13876"/>
          <a:stretch>
            <a:fillRect/>
          </a:stretch>
        </p:blipFill>
        <p:spPr>
          <a:xfrm>
            <a:off x="2271395" y="5027295"/>
            <a:ext cx="5701665" cy="7194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140" y="2227580"/>
            <a:ext cx="7149465" cy="2802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/>
              <a:t>店内的营销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店内海报说明活动内容，开会员得五元代金券，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传统会员卡开卡有成本，代金券制作也有成本，易丢失，并且有门槛。</a:t>
            </a:r>
            <a:endParaRPr lang="zh-CN" altLang="en-US"/>
          </a:p>
          <a:p>
            <a:pPr>
              <a:lnSpc>
                <a:spcPct val="140000"/>
              </a:lnSpc>
            </a:pP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使用商铺通开卡无门槛，扫码即可开卡，在红包规则中设置一个开卡红包，客户扫码开卡后开卡将弹出红包一个，点开后五元余额进入客户账户，线上开卡也将拥有此奖励，促进线上用户进店消费。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66825" y="899160"/>
            <a:ext cx="29121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腾景</a:t>
            </a:r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商铺通</a:t>
            </a:r>
            <a:endParaRPr lang="en-US" altLang="zh-CN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 descr="1a676413-5183-47a1-aaa4-b3a390a469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629920"/>
            <a:ext cx="3072130" cy="54654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6825" y="2553970"/>
            <a:ext cx="4894580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/>
              <a:t>消费返现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消费满100以上获得消费金额5%-6%的余额红包，传统的方式一般都是100-199固定金额代金券，这种的金额固定，但是采取商铺通可以直接在程序中设置红包的门槛比例限制，金额限制，花的多返的多，增加客户的复购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消费返现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图片 7" descr="企业微信截图_15630896343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80" y="718820"/>
            <a:ext cx="3457575" cy="52292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8890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6825" y="2218690"/>
            <a:ext cx="467614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活动的缺陷是，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进店点餐未使用商铺通的点餐系统，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由于客户以前有一套点餐系统，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已经做好了桌牌，更换桌牌需要制作时间，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未能赶上此次活动，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若使用商铺通点餐系统，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可以把来就餐的大部人员转换为店铺会员。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66825" y="899160"/>
            <a:ext cx="2778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活动的缺点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990" y="1993265"/>
            <a:ext cx="3112770" cy="3112770"/>
          </a:xfrm>
          <a:prstGeom prst="ellipse">
            <a:avLst/>
          </a:prstGeom>
        </p:spPr>
      </p:pic>
      <p:pic>
        <p:nvPicPr>
          <p:cNvPr id="6" name="图片 5" descr="5f447855c052f7e1926600bcc8f8f97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630" y="1563370"/>
            <a:ext cx="3876675" cy="3867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68310" y="5600700"/>
            <a:ext cx="2797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扫码体验商铺通点餐系统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活动总结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8110" y="1767840"/>
            <a:ext cx="320548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发出红包 </a:t>
            </a:r>
            <a:r>
              <a:rPr lang="en-US" altLang="zh-CN">
                <a:sym typeface="+mn-ea"/>
              </a:rPr>
              <a:t>159</a:t>
            </a:r>
            <a:r>
              <a:rPr lang="zh-CN" altLang="en-US">
                <a:sym typeface="+mn-ea"/>
              </a:rPr>
              <a:t> 个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文章转发 </a:t>
            </a:r>
            <a:r>
              <a:rPr lang="en-US" altLang="zh-CN">
                <a:sym typeface="+mn-ea"/>
              </a:rPr>
              <a:t>159</a:t>
            </a:r>
            <a:r>
              <a:rPr lang="zh-CN" altLang="en-US">
                <a:sym typeface="+mn-ea"/>
              </a:rPr>
              <a:t>次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会员充值  </a:t>
            </a:r>
            <a:r>
              <a:rPr lang="en-US" altLang="zh-CN">
                <a:sym typeface="+mn-ea"/>
              </a:rPr>
              <a:t>9500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店铺流水 </a:t>
            </a:r>
            <a:r>
              <a:rPr lang="en-US" altLang="zh-CN">
                <a:sym typeface="+mn-ea"/>
              </a:rPr>
              <a:t>23890</a:t>
            </a:r>
            <a:r>
              <a:rPr lang="zh-CN" altLang="en-US">
                <a:sym typeface="+mn-ea"/>
              </a:rPr>
              <a:t> 元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5.</a:t>
            </a:r>
            <a:r>
              <a:rPr lang="zh-CN" altLang="en-US">
                <a:sym typeface="+mn-ea"/>
              </a:rPr>
              <a:t>微信红包使用  </a:t>
            </a:r>
            <a:r>
              <a:rPr lang="en-US" altLang="zh-CN">
                <a:sym typeface="+mn-ea"/>
              </a:rPr>
              <a:t>80</a:t>
            </a:r>
            <a:r>
              <a:rPr lang="zh-CN" altLang="en-US">
                <a:sym typeface="+mn-ea"/>
              </a:rPr>
              <a:t> 元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6.</a:t>
            </a:r>
            <a:r>
              <a:rPr lang="zh-CN" altLang="en-US">
                <a:sym typeface="+mn-ea"/>
              </a:rPr>
              <a:t>会员卡增加会员 </a:t>
            </a:r>
            <a:r>
              <a:rPr lang="en-US" altLang="zh-CN">
                <a:sym typeface="+mn-ea"/>
              </a:rPr>
              <a:t>170</a:t>
            </a:r>
            <a:r>
              <a:rPr lang="zh-CN" altLang="en-US">
                <a:sym typeface="+mn-ea"/>
              </a:rPr>
              <a:t>个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7.</a:t>
            </a:r>
            <a:r>
              <a:rPr lang="zh-CN" altLang="en-US">
                <a:sym typeface="+mn-ea"/>
              </a:rPr>
              <a:t>公众号文章阅读量 </a:t>
            </a:r>
            <a:r>
              <a:rPr lang="en-US" altLang="zh-CN">
                <a:sym typeface="+mn-ea"/>
              </a:rPr>
              <a:t>1</a:t>
            </a:r>
            <a:r>
              <a:rPr lang="en-US" altLang="zh-CN">
                <a:sym typeface="+mn-ea"/>
              </a:rPr>
              <a:t>437</a:t>
            </a:r>
            <a:r>
              <a:rPr lang="zh-CN" altLang="en-US">
                <a:sym typeface="+mn-ea"/>
              </a:rPr>
              <a:t>次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8.</a:t>
            </a:r>
            <a:r>
              <a:rPr lang="zh-CN" altLang="en-US">
                <a:sym typeface="+mn-ea"/>
              </a:rPr>
              <a:t>公众号文章曝光量</a:t>
            </a:r>
            <a:r>
              <a:rPr lang="en-US" altLang="zh-CN">
                <a:sym typeface="+mn-ea"/>
              </a:rPr>
              <a:t>30136</a:t>
            </a:r>
            <a:r>
              <a:rPr lang="zh-CN" altLang="en-US">
                <a:sym typeface="+mn-ea"/>
              </a:rPr>
              <a:t>次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85850" y="1949450"/>
            <a:ext cx="533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此次活动共开展五天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本次活动充分的利用了商铺通的营销功能，</a:t>
            </a:r>
            <a:endParaRPr lang="zh-CN" altLang="en-US" sz="2000"/>
          </a:p>
          <a:p>
            <a:r>
              <a:rPr lang="zh-CN" altLang="en-US" sz="2000"/>
              <a:t>从线上拓客到进店锁客，全套流程。</a:t>
            </a:r>
            <a:endParaRPr lang="zh-CN" altLang="en-US" sz="2000"/>
          </a:p>
        </p:txBody>
      </p:sp>
      <p:pic>
        <p:nvPicPr>
          <p:cNvPr id="8" name="图片 7" descr="9a16567d7ed724359d692122cd9ebb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" y="3271520"/>
            <a:ext cx="3415665" cy="30753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825" y="899160"/>
            <a:ext cx="4591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商铺通</a:t>
            </a:r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数据的图片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00" y="1605915"/>
            <a:ext cx="5608320" cy="294767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0" y="4553585"/>
            <a:ext cx="5607685" cy="19304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1905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pic>
        <p:nvPicPr>
          <p:cNvPr id="23" name="图片 22" descr="7cf6a1645ab7891bb8eaebd4ce56581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280" y="761365"/>
            <a:ext cx="10058400" cy="64662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237105" y="2640330"/>
            <a:ext cx="2353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成本统计</a:t>
            </a:r>
            <a:endParaRPr lang="zh-CN" altLang="en-US" sz="4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25205" y="1405890"/>
            <a:ext cx="961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434343"/>
                </a:solidFill>
              </a:rPr>
              <a:t>红包</a:t>
            </a:r>
            <a:endParaRPr lang="zh-CN" altLang="en-US" sz="2000">
              <a:solidFill>
                <a:srgbClr val="434343"/>
              </a:solidFill>
            </a:endParaRPr>
          </a:p>
          <a:p>
            <a:pPr algn="ctr"/>
            <a:r>
              <a:rPr lang="en-US" altLang="zh-CN" sz="2000">
                <a:solidFill>
                  <a:srgbClr val="434343"/>
                </a:solidFill>
              </a:rPr>
              <a:t>200</a:t>
            </a:r>
            <a:r>
              <a:rPr lang="zh-CN" altLang="en-US" sz="2000">
                <a:solidFill>
                  <a:srgbClr val="434343"/>
                </a:solidFill>
              </a:rPr>
              <a:t>元</a:t>
            </a:r>
            <a:endParaRPr lang="zh-CN" altLang="en-US" sz="2000">
              <a:solidFill>
                <a:srgbClr val="434343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08365" y="4107180"/>
            <a:ext cx="1195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AFD24D"/>
                </a:solidFill>
              </a:rPr>
              <a:t>易拉宝</a:t>
            </a:r>
            <a:endParaRPr lang="zh-CN" altLang="en-US" sz="2000">
              <a:solidFill>
                <a:srgbClr val="AFD24D"/>
              </a:solidFill>
            </a:endParaRPr>
          </a:p>
          <a:p>
            <a:pPr algn="ctr"/>
            <a:r>
              <a:rPr lang="en-US" altLang="zh-CN" sz="2000">
                <a:solidFill>
                  <a:srgbClr val="AFD24D"/>
                </a:solidFill>
              </a:rPr>
              <a:t>70</a:t>
            </a:r>
            <a:r>
              <a:rPr lang="zh-CN" altLang="en-US" sz="2000">
                <a:solidFill>
                  <a:srgbClr val="AFD24D"/>
                </a:solidFill>
              </a:rPr>
              <a:t>元</a:t>
            </a:r>
            <a:endParaRPr lang="zh-CN" altLang="en-US" sz="2000">
              <a:solidFill>
                <a:srgbClr val="AFD24D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48555" y="2420620"/>
            <a:ext cx="2295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谢谢观看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8890" y="-9525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561080" y="2826385"/>
            <a:ext cx="1443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活动主题</a:t>
            </a:r>
            <a:endParaRPr lang="zh-CN" altLang="en-US"/>
          </a:p>
        </p:txBody>
      </p:sp>
      <p:pic>
        <p:nvPicPr>
          <p:cNvPr id="19" name="图片 18" descr="图层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85750"/>
            <a:ext cx="6517005" cy="59626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187700" y="2877185"/>
            <a:ext cx="1887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>
                    <a:lumMod val="50000"/>
                  </a:schemeClr>
                </a:solidFill>
              </a:rPr>
              <a:t>活动主题</a:t>
            </a:r>
            <a:endParaRPr lang="zh-CN" altLang="en-US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41720" y="396240"/>
            <a:ext cx="30200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新店试营业，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转发链接到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朋友圈菜品五折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49820" y="2879725"/>
            <a:ext cx="1575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转发活动链接三天送小龙虾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8080" y="5151120"/>
            <a:ext cx="1445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充值送余额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充值送啤酒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标题 23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5" name="图片 24" descr="ppt模板2-1"/>
          <p:cNvPicPr>
            <a:picLocks noChangeAspect="1"/>
          </p:cNvPicPr>
          <p:nvPr/>
        </p:nvPicPr>
        <p:blipFill>
          <a:blip r:embed="rId3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26" name="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t</a:t>
            </a:r>
            <a:endParaRPr lang="en-US" altLang="zh-CN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2" name="图片 11" descr="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65" y="303530"/>
            <a:ext cx="5683250" cy="58686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94730" y="1398270"/>
            <a:ext cx="2172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bg1"/>
                </a:solidFill>
              </a:rPr>
              <a:t>试营业吸引客户到店消费并成为会员、预储值、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93285" y="3924935"/>
            <a:ext cx="1991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000">
                <a:solidFill>
                  <a:schemeClr val="bg1"/>
                </a:solidFill>
              </a:rPr>
              <a:t>通过线上进行扩散宣传，吸引目标客户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32675" y="4117340"/>
            <a:ext cx="2225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bg1"/>
                </a:solidFill>
              </a:rPr>
              <a:t>通过使用商铺通</a:t>
            </a:r>
            <a:endParaRPr lang="zh-CN" altLang="en-US" sz="2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bg1"/>
                </a:solidFill>
              </a:rPr>
              <a:t>提高客户复购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19250" y="1925955"/>
            <a:ext cx="1198245" cy="2623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chemeClr val="accent1">
                    <a:lumMod val="50000"/>
                  </a:schemeClr>
                </a:solidFill>
                <a:sym typeface="+mn-ea"/>
              </a:rPr>
              <a:t>活动目的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8" name="图片 17" descr="ppt模板2-1"/>
          <p:cNvPicPr>
            <a:picLocks noChangeAspect="1"/>
          </p:cNvPicPr>
          <p:nvPr/>
        </p:nvPicPr>
        <p:blipFill>
          <a:blip r:embed="rId3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9" name="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活动主体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6825" y="3042920"/>
            <a:ext cx="296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十安矩阵公众号链接</a:t>
            </a:r>
            <a:endParaRPr lang="zh-CN" altLang="en-US" sz="2400"/>
          </a:p>
        </p:txBody>
      </p:sp>
      <p:pic>
        <p:nvPicPr>
          <p:cNvPr id="8" name="图片 7" descr="微信图片_20190714114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685" y="948055"/>
            <a:ext cx="2474595" cy="4950460"/>
          </a:xfrm>
          <a:prstGeom prst="rect">
            <a:avLst/>
          </a:prstGeom>
        </p:spPr>
      </p:pic>
      <p:pic>
        <p:nvPicPr>
          <p:cNvPr id="9" name="图片 8" descr="微信图片_201907141143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05" y="899160"/>
            <a:ext cx="2474595" cy="4951095"/>
          </a:xfrm>
          <a:prstGeom prst="rect">
            <a:avLst/>
          </a:prstGeom>
        </p:spPr>
      </p:pic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4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活动主体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56715" y="3042920"/>
            <a:ext cx="2327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店内易拉宝海报</a:t>
            </a:r>
            <a:endParaRPr lang="zh-CN" altLang="en-US" sz="2400"/>
          </a:p>
        </p:txBody>
      </p:sp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2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pic>
        <p:nvPicPr>
          <p:cNvPr id="2" name="图片 1" descr="e419e7e8-5c7d-4b50-9fc0-4cfec3f2426d"/>
          <p:cNvPicPr>
            <a:picLocks noChangeAspect="1"/>
          </p:cNvPicPr>
          <p:nvPr/>
        </p:nvPicPr>
        <p:blipFill>
          <a:blip r:embed="rId4"/>
          <a:srcRect l="-114" t="345"/>
          <a:stretch>
            <a:fillRect/>
          </a:stretch>
        </p:blipFill>
        <p:spPr>
          <a:xfrm>
            <a:off x="5194300" y="799465"/>
            <a:ext cx="6266815" cy="4678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t </a:t>
            </a:r>
            <a:endParaRPr lang="en-US" altLang="zh-CN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776730"/>
            <a:ext cx="5340985" cy="1228090"/>
          </a:xfrm>
          <a:prstGeom prst="rect">
            <a:avLst/>
          </a:prstGeom>
        </p:spPr>
      </p:pic>
      <p:pic>
        <p:nvPicPr>
          <p:cNvPr id="18" name="图片 1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" y="3182620"/>
            <a:ext cx="5340985" cy="1228090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" y="4560570"/>
            <a:ext cx="5340985" cy="1228090"/>
          </a:xfrm>
          <a:prstGeom prst="rect">
            <a:avLst/>
          </a:prstGeom>
        </p:spPr>
      </p:pic>
      <p:pic>
        <p:nvPicPr>
          <p:cNvPr id="20" name="图片 19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60" y="1781175"/>
            <a:ext cx="5338445" cy="1223645"/>
          </a:xfrm>
          <a:prstGeom prst="rect">
            <a:avLst/>
          </a:prstGeom>
        </p:spPr>
      </p:pic>
      <p:pic>
        <p:nvPicPr>
          <p:cNvPr id="21" name="图片 20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920" y="3182620"/>
            <a:ext cx="5340985" cy="12280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186305" y="2058035"/>
            <a:ext cx="350837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3">
                    <a:lumMod val="50000"/>
                  </a:schemeClr>
                </a:solidFill>
              </a:rPr>
              <a:t>转发试营业期间转发朋友圈</a:t>
            </a:r>
            <a:endParaRPr lang="zh-CN" altLang="en-US" sz="160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3">
                    <a:lumMod val="50000"/>
                  </a:schemeClr>
                </a:solidFill>
              </a:rPr>
              <a:t>到店消费享5折优惠</a:t>
            </a:r>
            <a:endParaRPr lang="zh-CN" altLang="en-US" sz="1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09165" y="3342005"/>
            <a:ext cx="3279140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6">
                    <a:lumMod val="75000"/>
                  </a:schemeClr>
                </a:solidFill>
              </a:rPr>
              <a:t>充值活动，</a:t>
            </a:r>
            <a:endParaRPr lang="zh-CN" altLang="en-US" sz="160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6">
                    <a:lumMod val="75000"/>
                  </a:schemeClr>
                </a:solidFill>
              </a:rPr>
              <a:t>充值500元送300元</a:t>
            </a:r>
            <a:endParaRPr lang="zh-CN" altLang="en-US" sz="160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6">
                    <a:lumMod val="75000"/>
                  </a:schemeClr>
                </a:solidFill>
              </a:rPr>
              <a:t>再送50瓶啤酒</a:t>
            </a:r>
            <a:endParaRPr lang="zh-CN" altLang="en-US" sz="1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88845" y="4859020"/>
            <a:ext cx="335978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</a:rPr>
              <a:t>连续分享朋友圈三天，到店除了享受五折优惠，还将获得小龙虾一份</a:t>
            </a:r>
            <a:endParaRPr lang="zh-CN" alt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96885" y="1958975"/>
            <a:ext cx="4210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店内悬挂活动海报，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进入店铺的客户可以扫码领会员，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得到一个5元代金券，支付时可以使用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66710" y="3484245"/>
            <a:ext cx="385127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5">
                    <a:lumMod val="75000"/>
                  </a:schemeClr>
                </a:solidFill>
              </a:rPr>
              <a:t>店内会员卡支付享受现金红包奖励，</a:t>
            </a:r>
            <a:endParaRPr lang="zh-CN" altLang="en-US" sz="160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accent5">
                    <a:lumMod val="75000"/>
                  </a:schemeClr>
                </a:solidFill>
              </a:rPr>
              <a:t>消费返现，调动非充值会员的复购能力</a:t>
            </a:r>
            <a:endParaRPr lang="zh-CN" altLang="en-US" sz="16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活动内容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图片 30" descr="ppt模板2-1"/>
          <p:cNvPicPr>
            <a:picLocks noChangeAspect="1"/>
          </p:cNvPicPr>
          <p:nvPr/>
        </p:nvPicPr>
        <p:blipFill>
          <a:blip r:embed="rId7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32" name="标题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推广方式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232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095" y="183515"/>
            <a:ext cx="7635240" cy="62649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28335" y="5464175"/>
            <a:ext cx="1823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75910"/>
                </a:solidFill>
              </a:rPr>
              <a:t>店铺员工转发</a:t>
            </a:r>
            <a:endParaRPr lang="zh-CN" altLang="en-US">
              <a:solidFill>
                <a:srgbClr val="F7591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3260" y="3815080"/>
            <a:ext cx="2118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AA50A"/>
                </a:solidFill>
              </a:rPr>
              <a:t>线上转发微信公众号链接到朋友圈集赞</a:t>
            </a:r>
            <a:endParaRPr lang="zh-CN" altLang="en-US" sz="1600">
              <a:solidFill>
                <a:srgbClr val="FAA50A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1930" y="2171700"/>
            <a:ext cx="3844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86B541"/>
                </a:solidFill>
              </a:rPr>
              <a:t>  </a:t>
            </a:r>
            <a:r>
              <a:rPr lang="zh-CN" altLang="en-US" sz="1600">
                <a:solidFill>
                  <a:srgbClr val="86B541"/>
                </a:solidFill>
              </a:rPr>
              <a:t>微信红包派</a:t>
            </a:r>
            <a:endParaRPr lang="zh-CN" altLang="en-US" sz="1600">
              <a:solidFill>
                <a:srgbClr val="86B541"/>
              </a:solidFill>
            </a:endParaRPr>
          </a:p>
          <a:p>
            <a:r>
              <a:rPr lang="zh-CN" altLang="en-US" sz="1600">
                <a:solidFill>
                  <a:srgbClr val="86B541"/>
                </a:solidFill>
              </a:rPr>
              <a:t>（转发链接到朋友圈</a:t>
            </a:r>
            <a:endParaRPr lang="zh-CN" altLang="en-US" sz="1600">
              <a:solidFill>
                <a:srgbClr val="86B541"/>
              </a:solidFill>
            </a:endParaRPr>
          </a:p>
          <a:p>
            <a:r>
              <a:rPr lang="zh-CN" altLang="en-US" sz="1600">
                <a:solidFill>
                  <a:srgbClr val="86B541"/>
                </a:solidFill>
              </a:rPr>
              <a:t>  获得现金奖励）</a:t>
            </a:r>
            <a:endParaRPr lang="zh-CN" altLang="en-US" sz="1600">
              <a:solidFill>
                <a:srgbClr val="86B54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22540" y="629920"/>
            <a:ext cx="18421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6AC5DC"/>
                </a:solidFill>
              </a:rPr>
              <a:t>线下宣传单页发单</a:t>
            </a:r>
            <a:endParaRPr lang="zh-CN" altLang="en-US" sz="1600">
              <a:solidFill>
                <a:srgbClr val="6AC5DC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75470" y="236029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1E6FA8"/>
                </a:solidFill>
              </a:rPr>
              <a:t>微信群营销</a:t>
            </a:r>
            <a:endParaRPr lang="zh-CN" altLang="en-US">
              <a:solidFill>
                <a:srgbClr val="1E6FA8"/>
              </a:solidFill>
            </a:endParaRPr>
          </a:p>
        </p:txBody>
      </p:sp>
      <p:pic>
        <p:nvPicPr>
          <p:cNvPr id="16" name="图片 15" descr="ppt模板2-1"/>
          <p:cNvPicPr>
            <a:picLocks noChangeAspect="1"/>
          </p:cNvPicPr>
          <p:nvPr/>
        </p:nvPicPr>
        <p:blipFill>
          <a:blip r:embed="rId3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7" name="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525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1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8" name="图片 7" descr="4a537c0cf3906583a06dfc61e2b250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90" y="899160"/>
            <a:ext cx="4516120" cy="45161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66825" y="899160"/>
            <a:ext cx="2327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活动分析</a:t>
            </a:r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5900" y="1912620"/>
            <a:ext cx="686943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/>
              <a:t>这次针对餐饮开业的活动，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zh-CN" altLang="en-US" sz="2400"/>
              <a:t>对于创意的上并没有什么更新，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zh-CN" altLang="en-US" sz="2400"/>
              <a:t>还依然是餐饮做活动的基本套路，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zh-CN" altLang="en-US" sz="2400"/>
              <a:t>但是通过使用腾景商铺通以及我们公司的营销工具微信红包，使得活动的效果得到了翻倍。</a:t>
            </a:r>
            <a:endParaRPr lang="zh-CN" altLang="en-US" sz="2400"/>
          </a:p>
        </p:txBody>
      </p:sp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3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270" y="-3810"/>
            <a:ext cx="12210415" cy="6854825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2"/>
          <a:srcRect l="4198" t="3429" r="79096" b="86855"/>
          <a:stretch>
            <a:fillRect/>
          </a:stretch>
        </p:blipFill>
        <p:spPr>
          <a:xfrm>
            <a:off x="485140" y="-3810"/>
            <a:ext cx="1540510" cy="633730"/>
          </a:xfrm>
          <a:prstGeom prst="rect">
            <a:avLst/>
          </a:prstGeom>
        </p:spPr>
      </p:pic>
      <p:pic>
        <p:nvPicPr>
          <p:cNvPr id="13" name="图片 12" descr="343434343434343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055370"/>
            <a:ext cx="4634865" cy="4860925"/>
          </a:xfrm>
          <a:prstGeom prst="rect">
            <a:avLst/>
          </a:prstGeom>
        </p:spPr>
      </p:pic>
      <p:pic>
        <p:nvPicPr>
          <p:cNvPr id="14" name="图片 13" descr="23123131qsdadadasd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20610" y="763270"/>
            <a:ext cx="4792980" cy="582866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65490" y="1102995"/>
            <a:ext cx="3835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但是使用商铺通可以直接在卡券中心设置一张50次啤酒的次卡，设置为内推券，在充值规则中设置充</a:t>
            </a:r>
            <a:endParaRPr lang="zh-CN" altLang="en-US"/>
          </a:p>
        </p:txBody>
      </p:sp>
      <p:pic>
        <p:nvPicPr>
          <p:cNvPr id="11" name="图片 10" descr="ppt模板2-1"/>
          <p:cNvPicPr>
            <a:picLocks noChangeAspect="1"/>
          </p:cNvPicPr>
          <p:nvPr/>
        </p:nvPicPr>
        <p:blipFill>
          <a:blip r:embed="rId5"/>
          <a:srcRect l="-543" t="93037"/>
          <a:stretch>
            <a:fillRect/>
          </a:stretch>
        </p:blipFill>
        <p:spPr>
          <a:xfrm>
            <a:off x="-83185" y="6463030"/>
            <a:ext cx="12284075" cy="382270"/>
          </a:xfrm>
          <a:prstGeom prst="rect">
            <a:avLst/>
          </a:prstGeom>
        </p:spPr>
      </p:pic>
      <p:sp>
        <p:nvSpPr>
          <p:cNvPr id="12" name="标题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9498965" y="6360795"/>
            <a:ext cx="2787015" cy="574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景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科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技 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助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力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企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业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腾 </a:t>
            </a:r>
            <a:r>
              <a:rPr lang="en-US" altLang="zh-CN" sz="1000" b="0" dirty="0">
                <a:solidFill>
                  <a:schemeClr val="bg1"/>
                </a:solidFill>
                <a:latin typeface="+mj-ea"/>
                <a:cs typeface="+mj-ea"/>
              </a:rPr>
              <a:t>/ </a:t>
            </a:r>
            <a:r>
              <a:rPr lang="zh-CN" altLang="en-US" sz="1000" b="0" dirty="0">
                <a:solidFill>
                  <a:schemeClr val="bg1"/>
                </a:solidFill>
                <a:latin typeface="+mj-ea"/>
                <a:cs typeface="+mj-ea"/>
              </a:rPr>
              <a:t>飞</a:t>
            </a:r>
            <a:endParaRPr lang="zh-CN" altLang="en-US" sz="1000" b="0" dirty="0">
              <a:solidFill>
                <a:schemeClr val="bg1"/>
              </a:solidFill>
              <a:latin typeface="+mj-ea"/>
              <a:cs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78825" y="2495550"/>
            <a:ext cx="3796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500送300，并且与次卡相关联，顾客在小程序中充值500元就会得到800余额，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445500" y="3789045"/>
            <a:ext cx="373253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sym typeface="+mn-ea"/>
              </a:rPr>
              <a:t>并且获得一张五十次的啤酒次卡，到店消费时，可以直接出试次卡根据瓶数进行次卡核销，</a:t>
            </a:r>
            <a:endParaRPr lang="zh-CN" altLang="en-US"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456295" y="5234940"/>
            <a:ext cx="36550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既方便又易保存。并且客户直接在线上扫码领卡，并无需到店，大大的降低了客户的充值门槛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8270" y="1459230"/>
            <a:ext cx="3924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sym typeface="+mn-ea"/>
              </a:rPr>
              <a:t>首先对于充值活动，传统的会员卡只能到店充值或者微信转账，第一项局限性太强，无法在线上进行充值。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470" y="3039745"/>
            <a:ext cx="4004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sym typeface="+mn-ea"/>
              </a:rPr>
              <a:t>第二浪费人工并且容易出错，也需要客户首先到过店才能留存信息进行充值，再者就是对于赠送的50瓶啤酒是如何去送出呢？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3840" y="4779645"/>
            <a:ext cx="3319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是一次送上还是凭纸质单据进行修改，这样做起来更是麻烦事情层出不穷。</a:t>
            </a:r>
            <a:endParaRPr lang="zh-CN" altLang="en-US"/>
          </a:p>
        </p:txBody>
      </p:sp>
      <p:pic>
        <p:nvPicPr>
          <p:cNvPr id="3" name="图片 2" descr="5ffa4637-914d-4f52-8b5c-f7a2211c5db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9455" y="429260"/>
            <a:ext cx="2963545" cy="5272405"/>
          </a:xfrm>
          <a:prstGeom prst="rect">
            <a:avLst/>
          </a:prstGeom>
        </p:spPr>
      </p:pic>
      <p:pic>
        <p:nvPicPr>
          <p:cNvPr id="2" name="图片 1" descr="企业微信截图_156308596987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8280" y="3789045"/>
            <a:ext cx="4154805" cy="23241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4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WPS 演示</Application>
  <PresentationFormat>宽屏</PresentationFormat>
  <Paragraphs>199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失去</cp:lastModifiedBy>
  <cp:revision>405</cp:revision>
  <dcterms:created xsi:type="dcterms:W3CDTF">2017-08-03T09:01:00Z</dcterms:created>
  <dcterms:modified xsi:type="dcterms:W3CDTF">2019-07-14T09:28:12Z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